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6" r:id="rId11"/>
    <p:sldId id="268" r:id="rId12"/>
    <p:sldId id="269" r:id="rId13"/>
    <p:sldId id="264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9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9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4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9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2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2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8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1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3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B44AA18-9D22-4753-B609-52C7E324468E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18BF05FF-898E-4E2E-AB25-2FFC29458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7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google.com/maps/dir/Seattle+Center,+305+Harrison+St,+Seattle,+WA+98109/Pioneer+Square,+Seattle,+WA/Hing+Hay+Park,+Maynard+Avenue+South,+Seattle,+WA/Douglass-Truth+Branch+-+The+Seattle+Public+Library,+East+Yesler+Way,+Seattle,+WA/Madrona-Sally+Goldmark+Branch+-+The+Seattle+Public+Library,+33rd+Avenue,+Seattle,+WA/@47.6098377,-122.3387817,13.78z/data=!4m32!4m31!1m5!1m1!1s0x54901545d5e902b1:0x809dba0423e59752!2m2!1d-122.3516787!2d47.6219126!1m5!1m1!1s0x54906aa4ebc58a73:0x387ef3dcb4e389c!2m2!1d-122.3342975!2d47.6015184!1m5!1m1!1s0x54906abc66bf2fa5:0x1a58c7b06b14b5c7!2m2!1d-122.3257395!2d47.5985466!1m5!1m1!1s0x54906ac27df7b8cf:0xbebff3729ceb88e0!2m2!1d-122.3016502!2d47.6019184!1m5!1m1!1s0x54906b276dce71dd:0x9f7155cbc2ba91d5!2m2!1d-122.2900202!2d47.6126748!3e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google.com/maps/dir/Fauntleroy+Ferry+Terminal,+Seattle,+WA+98136/Roxhill+Park,+Southwest+Roxbury+Street,+Seattle,+WA/Longfellow+Creek+Green+Space,+Seattle,+WA/Dragonfly+Garden+and+Pavilion,+26th+Avenue+Southwest,+Seattle,+WA/@47.5389473,-122.402563,13.26z/data=!4m26!4m25!1m5!1m1!1s0x549041494db28f59:0x11588e5697fd44b!2m2!1d-122.3946736!2d47.5232049!1m5!1m1!1s0x5490415e921e2947:0x443a05bb68e065f5!2m2!1d-122.3692089!2d47.5174169!1m5!1m1!1s0x5490416f37eaf815:0x54f945e0fda506d4!2m2!1d-122.363329!2d47.546459!1m5!1m1!1s0x54904051cf98c6f5:0xb1e701fb9787d94d!2m2!1d-122.3675432!2d47.5665663!3e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google.com/maps/dir/Beacon+Hill+Branch+-+The+Seattle+Public+Library,+2821+Beacon+Ave+S+%235813,+Seattle,+WA+98144/Jefferson+Park,+Beacon+Avenue+South,+Seattle,+WA/Rainier+Playfield,+South+Alaska+Street,+Seattle,+WA/Twilight+Rainier,+Rainier+Avenue+South,+Seattle,+WA/Seward+Park,+Seattle,+WA+98118/@47.5653758,-122.308542,14z/data=!4m32!4m31!1m5!1m1!1s0x54906a8740466c43:0x2ee02d830150c0c!2m2!1d-122.3113888!2d47.5780556!1m5!1m1!1s0x54906a78f16aa687:0xd19f5550b5f56438!2m2!1d-122.3103102!2d47.5687958!1m5!1m1!1s0x54906a735ca4c8d9:0xedd6b0a563d06070!2m2!1d-122.286303!2d47.561706!1m5!1m1!1s0x54906bca485ae401:0x402e951c9825e491!2m2!1d-122.2783003!2d47.5515654!1m5!1m1!1s0x54906a1c63b3aa63:0x44e4a05de3025c2b!2m2!1d-122.26485!2d47.5502603!3e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-Olazabal/IBM-Capstone-Project/blob/master/Central_Region.csv" TargetMode="External"/><Relationship Id="rId2" Type="http://schemas.openxmlformats.org/officeDocument/2006/relationships/hyperlink" Target="https://github.com/Mark-Olazabal/IBM-Capstone-Project/blob/master/North_Region.csv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rk-Olazabal/IBM-Capstone-Project/blob/master/SEast_Region.csv" TargetMode="External"/><Relationship Id="rId4" Type="http://schemas.openxmlformats.org/officeDocument/2006/relationships/hyperlink" Target="https://github.com/Mark-Olazabal/IBM-Capstone-Project/blob/master/SWest_Region.csv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eattle.gov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google.com/maps/dir/Witness+Trees,+5420+22nd+Ave+NW,+Seattle,+WA+98107/Tractor+Tavern,+Ballard+Avenue+Northwest,+Seattle,+WA/Porcelain+Garden,+NW+47th+St,+Seattle,+WA/Woodland+Park+Zoo,+Phinney+Avenue+North,+Seattle,+WA/Wallingford+Farmers+Market,+Meridian+Avenue+North,+Seattle,+WA/University+Playground,+9th+Avenue+Northeast,+Seattle,+WA/The+Wall+of+Death,+Seattle,+WA/@47.6660605,-122.3801397,13.52z/data=!4m45!4m44!1m5!1m1!1s0x5490150163e7761d:0xb368433b339762b5!2m2!1d-122.3844119!2d47.6684938!1m5!1m1!1s0x549015c7a6705847:0xe93206ce9570a24d!2m2!1d-122.3826639!2d47.6657667!1m5!1m1!1s0x549015a188d5b4b3:0x5c155475cbf4afdb!2m2!1d-122.364188!2d47.662802!1m5!1m1!1s0x549014494aaed4c9:0x7c622dc1f941a8b2!2m2!1d-122.3543444!2d47.6685161!1m5!1m1!1s0x5490145744a22a99:0x2df93443a9ce7080!2m2!1d-122.3333528!2d47.6638867!1m5!1m1!1s0x549014607e659b35:0x2be324c1406550f7!2m2!1d-122.3193461!2d47.6644085!1m5!1m1!1s0x549014f15d55b0ff:0x3850bb44d869892b!2m2!1d-122.31849!2d47.6551531!3e2!4e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28ED-1B9F-429A-AC76-BBE97C489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IBM + Coursera Capstone Project: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3544A-7DE1-40EE-BE0C-F329FC742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Seattle Business Discount Partnerships Around Art</a:t>
            </a:r>
          </a:p>
          <a:p>
            <a:r>
              <a:rPr lang="en-US" b="1" dirty="0"/>
              <a:t>Mark A. Olazabal</a:t>
            </a:r>
          </a:p>
        </p:txBody>
      </p:sp>
    </p:spTree>
    <p:extLst>
      <p:ext uri="{BB962C8B-B14F-4D97-AF65-F5344CB8AC3E}">
        <p14:creationId xmlns:p14="http://schemas.microsoft.com/office/powerpoint/2010/main" val="1515741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84E4F-747B-4FA5-82D2-48D4FBF2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 dirty="0"/>
              <a:t>Tourist Walking Suggestion: Central Region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5BBF4E21-098E-4579-AC63-565E6CD6D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388"/>
          <a:stretch/>
        </p:blipFill>
        <p:spPr>
          <a:xfrm>
            <a:off x="2404148" y="484632"/>
            <a:ext cx="7968918" cy="35567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726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FCBC-C429-48D5-B343-7614938A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/>
              <a:t>Tourist Walking Suggestion: Southwest Region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5E0729FC-D478-4754-A143-9B85B3453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728" r="-2" b="-2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241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0094-EEF1-4FBE-8B2F-9ECA3AD1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Tourist Walking Suggestion: Southeast Region</a:t>
            </a:r>
            <a:endParaRPr lang="en-US" dirty="0"/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D674958C-DAA7-4602-A375-637801C58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966306"/>
            <a:ext cx="7315200" cy="4915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8569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365C-DEE5-419E-954F-20EF3A88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Lists for Business Owners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902F9-F30F-49A6-B22A-A50BB973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 Region Venues: </a:t>
            </a:r>
            <a:r>
              <a:rPr lang="en-US" dirty="0">
                <a:hlinkClick r:id="rId2"/>
              </a:rPr>
              <a:t>https://github.com/Mark-Olazabal/IBM-Capstone-Project/blob/master/North_Region.csv</a:t>
            </a:r>
            <a:endParaRPr lang="en-US" dirty="0"/>
          </a:p>
          <a:p>
            <a:r>
              <a:rPr lang="en-US" dirty="0"/>
              <a:t>Central Region Venues: </a:t>
            </a:r>
            <a:r>
              <a:rPr lang="en-US" dirty="0">
                <a:hlinkClick r:id="rId3"/>
              </a:rPr>
              <a:t>https://github.com/Mark-Olazabal/IBM-Capstone-Project/blob/master/Central_Region.csv</a:t>
            </a:r>
            <a:endParaRPr lang="en-US" dirty="0"/>
          </a:p>
          <a:p>
            <a:r>
              <a:rPr lang="en-US" dirty="0"/>
              <a:t>Southwest Region Venues: </a:t>
            </a:r>
            <a:r>
              <a:rPr lang="en-US" dirty="0">
                <a:hlinkClick r:id="rId4"/>
              </a:rPr>
              <a:t>https://github.com/Mark-Olazabal/IBM-Capstone-Project/blob/master/SWest_Region.csv</a:t>
            </a:r>
            <a:endParaRPr lang="en-US" dirty="0"/>
          </a:p>
          <a:p>
            <a:r>
              <a:rPr lang="en-US" dirty="0"/>
              <a:t>Southeast Region Venues: </a:t>
            </a:r>
            <a:r>
              <a:rPr lang="en-US" dirty="0">
                <a:hlinkClick r:id="rId5"/>
              </a:rPr>
              <a:t>https://github.com/Mark-Olazabal/IBM-Capstone-Project/blob/master/SEast_Region.csv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81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E8D7F-0334-4BB2-9D78-5B64F445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3AE1-CF17-457C-9870-8E747CB30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Venue Lists, I would reach out to nearby venues and offer to work out a mutual discount or punch card program</a:t>
            </a:r>
          </a:p>
          <a:p>
            <a:r>
              <a:rPr lang="en-US" dirty="0"/>
              <a:t>Using the Walking Maps and Art Location maps, as a tourist, I would frequent the businesses participating and walk by the public art pieces</a:t>
            </a:r>
          </a:p>
          <a:p>
            <a:endParaRPr lang="en-US" dirty="0"/>
          </a:p>
          <a:p>
            <a:r>
              <a:rPr lang="en-US" dirty="0"/>
              <a:t>Example on next slide</a:t>
            </a:r>
          </a:p>
        </p:txBody>
      </p:sp>
    </p:spTree>
    <p:extLst>
      <p:ext uri="{BB962C8B-B14F-4D97-AF65-F5344CB8AC3E}">
        <p14:creationId xmlns:p14="http://schemas.microsoft.com/office/powerpoint/2010/main" val="2117758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0D19-CEF6-44D6-B9D6-E30EAEF9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Ballard Ave NW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8AA936-F3DC-437C-BC83-345D22D94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1764" y="743021"/>
            <a:ext cx="3488472" cy="3256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A1793-752F-4929-8141-A8B5DF6D12B4}"/>
              </a:ext>
            </a:extLst>
          </p:cNvPr>
          <p:cNvSpPr txBox="1"/>
          <p:nvPr/>
        </p:nvSpPr>
        <p:spPr>
          <a:xfrm>
            <a:off x="8041202" y="743021"/>
            <a:ext cx="339382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following venues along Ballard Ave NW could offer a punch card program for this area: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Dandelion Botanical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La Carta De Oaxaca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Hot Cakes Molten Chocolate </a:t>
            </a:r>
            <a:r>
              <a:rPr lang="en-US" sz="1400" b="1" dirty="0" err="1">
                <a:solidFill>
                  <a:srgbClr val="0070C0"/>
                </a:solidFill>
              </a:rPr>
              <a:t>Cakery</a:t>
            </a:r>
            <a:endParaRPr lang="en-US" sz="14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San </a:t>
            </a:r>
            <a:r>
              <a:rPr lang="en-US" sz="1400" b="1" dirty="0" err="1">
                <a:solidFill>
                  <a:srgbClr val="0070C0"/>
                </a:solidFill>
              </a:rPr>
              <a:t>Fermo</a:t>
            </a:r>
            <a:endParaRPr lang="en-US" sz="14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Ballard Farmers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Lucca Great Finds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Tractor Tavern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34770-DFA4-483E-9424-80BB76C62339}"/>
              </a:ext>
            </a:extLst>
          </p:cNvPr>
          <p:cNvSpPr txBox="1"/>
          <p:nvPr/>
        </p:nvSpPr>
        <p:spPr>
          <a:xfrm>
            <a:off x="4351764" y="4159341"/>
            <a:ext cx="3488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line of businesses would invite tourists to walk along the following public art pieces: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Untitled 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Untitled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Vagor</a:t>
            </a:r>
            <a:r>
              <a:rPr lang="en-US" sz="1400" b="1" dirty="0"/>
              <a:t> 1 and </a:t>
            </a:r>
            <a:r>
              <a:rPr lang="en-US" sz="1400" b="1" dirty="0" err="1"/>
              <a:t>Vagor</a:t>
            </a:r>
            <a:r>
              <a:rPr lang="en-US" sz="1400" b="1" dirty="0"/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Coelacanths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Ballard Centennial Bell Tower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Untitled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Catfish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5998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8C0D-3FBA-4977-9446-BDC151D4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B733-8A2A-41B9-8C0F-B6C1BDAC9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businesses are looking for ways to attract new customers</a:t>
            </a:r>
          </a:p>
          <a:p>
            <a:r>
              <a:rPr lang="en-US" dirty="0"/>
              <a:t>Public art is woven throughout the city in walkable areas</a:t>
            </a:r>
          </a:p>
          <a:p>
            <a:r>
              <a:rPr lang="en-US" dirty="0"/>
              <a:t>By combining public art and nearby venues, it can increase visits</a:t>
            </a:r>
          </a:p>
          <a:p>
            <a:r>
              <a:rPr lang="en-US" dirty="0"/>
              <a:t>Tourists and local businesses can benefit from uniting</a:t>
            </a:r>
          </a:p>
        </p:txBody>
      </p:sp>
    </p:spTree>
    <p:extLst>
      <p:ext uri="{BB962C8B-B14F-4D97-AF65-F5344CB8AC3E}">
        <p14:creationId xmlns:p14="http://schemas.microsoft.com/office/powerpoint/2010/main" val="4749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E486-E074-4D72-B520-0641378C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79CA-A68D-4DD9-8B3A-8DE495719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Public Art Location</a:t>
            </a:r>
            <a:r>
              <a:rPr lang="en-US" dirty="0"/>
              <a:t> data came from the </a:t>
            </a:r>
            <a:r>
              <a:rPr lang="en-US" dirty="0">
                <a:hlinkClick r:id="rId2"/>
              </a:rPr>
              <a:t>Seattle Open Data Portal</a:t>
            </a:r>
            <a:endParaRPr lang="en-US" dirty="0"/>
          </a:p>
          <a:p>
            <a:r>
              <a:rPr lang="en-US" dirty="0"/>
              <a:t>This provided: </a:t>
            </a:r>
            <a:r>
              <a:rPr lang="en-US" b="1" dirty="0"/>
              <a:t>313</a:t>
            </a:r>
            <a:r>
              <a:rPr lang="en-US" dirty="0"/>
              <a:t> </a:t>
            </a:r>
            <a:r>
              <a:rPr lang="en-US" b="1" dirty="0"/>
              <a:t>art</a:t>
            </a:r>
            <a:r>
              <a:rPr lang="en-US" dirty="0"/>
              <a:t> titles, descriptions, and latitude/longitude coordinates</a:t>
            </a:r>
          </a:p>
          <a:p>
            <a:r>
              <a:rPr lang="en-US" b="1" dirty="0"/>
              <a:t>Adjacent Venues</a:t>
            </a:r>
            <a:r>
              <a:rPr lang="en-US" dirty="0"/>
              <a:t> data came from a Foursquare API call using the Art Location data</a:t>
            </a:r>
          </a:p>
          <a:p>
            <a:r>
              <a:rPr lang="en-US" dirty="0"/>
              <a:t>This provided us with </a:t>
            </a:r>
            <a:r>
              <a:rPr lang="en-US" b="1" dirty="0"/>
              <a:t>2225</a:t>
            </a:r>
            <a:r>
              <a:rPr lang="en-US" dirty="0"/>
              <a:t> adjacent </a:t>
            </a:r>
            <a:r>
              <a:rPr lang="en-US" b="1" dirty="0"/>
              <a:t>venue</a:t>
            </a:r>
            <a:r>
              <a:rPr lang="en-US" dirty="0"/>
              <a:t> titles, location, and Foursquare category</a:t>
            </a:r>
          </a:p>
        </p:txBody>
      </p:sp>
    </p:spTree>
    <p:extLst>
      <p:ext uri="{BB962C8B-B14F-4D97-AF65-F5344CB8AC3E}">
        <p14:creationId xmlns:p14="http://schemas.microsoft.com/office/powerpoint/2010/main" val="319272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393C-C4BC-4C4B-B202-8940B863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7C0CD3-5014-4FEF-9282-5AF09C656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700" y="863600"/>
            <a:ext cx="5121275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B4E5-0944-4B04-A77D-8B58F236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Category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ABE32C-455A-415B-BDF9-5E8324AEC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2835" y="751793"/>
            <a:ext cx="1899245" cy="2011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A81F6-2167-44DE-9A06-146CE766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1" y="751794"/>
            <a:ext cx="1901952" cy="1799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F3B1D-0AF2-4808-AFE9-3DFF50CF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539" y="3728767"/>
            <a:ext cx="1900541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21E3A-403D-476F-AAE2-8F3D4705A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1" y="3728767"/>
            <a:ext cx="1901952" cy="2107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7CC5D3-4EBD-45A0-AAC0-05925EF33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864" y="751793"/>
            <a:ext cx="1901952" cy="1951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8EB8B-6C43-4E6D-A8CB-581454052B1B}"/>
              </a:ext>
            </a:extLst>
          </p:cNvPr>
          <p:cNvSpPr txBox="1"/>
          <p:nvPr/>
        </p:nvSpPr>
        <p:spPr>
          <a:xfrm>
            <a:off x="4782463" y="2763473"/>
            <a:ext cx="73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3D156-F6D3-4026-B95E-D7204A4B0F80}"/>
              </a:ext>
            </a:extLst>
          </p:cNvPr>
          <p:cNvSpPr txBox="1"/>
          <p:nvPr/>
        </p:nvSpPr>
        <p:spPr>
          <a:xfrm>
            <a:off x="4805819" y="610620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17881-74C8-484E-B24D-FF1221E095E4}"/>
              </a:ext>
            </a:extLst>
          </p:cNvPr>
          <p:cNvSpPr txBox="1"/>
          <p:nvPr/>
        </p:nvSpPr>
        <p:spPr>
          <a:xfrm>
            <a:off x="9502390" y="2551646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D2812-B57B-411A-A68B-EDA20F98A0FB}"/>
              </a:ext>
            </a:extLst>
          </p:cNvPr>
          <p:cNvSpPr txBox="1"/>
          <p:nvPr/>
        </p:nvSpPr>
        <p:spPr>
          <a:xfrm>
            <a:off x="6931737" y="270363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Hospitality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FB47C-EEFF-428C-8BF7-AD08564FEF2E}"/>
              </a:ext>
            </a:extLst>
          </p:cNvPr>
          <p:cNvSpPr txBox="1"/>
          <p:nvPr/>
        </p:nvSpPr>
        <p:spPr>
          <a:xfrm>
            <a:off x="9333913" y="5850060"/>
            <a:ext cx="121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Recreation</a:t>
            </a:r>
          </a:p>
        </p:txBody>
      </p:sp>
    </p:spTree>
    <p:extLst>
      <p:ext uri="{BB962C8B-B14F-4D97-AF65-F5344CB8AC3E}">
        <p14:creationId xmlns:p14="http://schemas.microsoft.com/office/powerpoint/2010/main" val="1029087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E9D7-E920-4242-A9D9-87A60882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E77CAF-B893-4A11-A08D-71827023C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8887" y="724725"/>
            <a:ext cx="4214225" cy="2941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A3C5F0-6BBA-452F-8F11-8D2E7EC0D41E}"/>
              </a:ext>
            </a:extLst>
          </p:cNvPr>
          <p:cNvSpPr txBox="1"/>
          <p:nvPr/>
        </p:nvSpPr>
        <p:spPr>
          <a:xfrm>
            <a:off x="8253419" y="724725"/>
            <a:ext cx="33016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“Elbow Test” to check potential Ks.</a:t>
            </a:r>
          </a:p>
          <a:p>
            <a:r>
              <a:rPr lang="en-US" sz="1400" dirty="0"/>
              <a:t>While 3 clusters would have been sufficient, I opted for 4 clusters since this was going to determine the size of the walkable regions for tourists.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2CA6C-5084-4841-B91F-519993EE1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456" y="3351734"/>
            <a:ext cx="4206605" cy="2781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2C711-F326-43D4-A250-D843C00685A6}"/>
              </a:ext>
            </a:extLst>
          </p:cNvPr>
          <p:cNvSpPr txBox="1"/>
          <p:nvPr/>
        </p:nvSpPr>
        <p:spPr>
          <a:xfrm>
            <a:off x="4046814" y="5179168"/>
            <a:ext cx="3301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The actual clustering.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This divided Seattle into four regions:</a:t>
            </a:r>
          </a:p>
          <a:p>
            <a:pPr algn="r"/>
            <a:r>
              <a:rPr lang="en-US" sz="1400" dirty="0"/>
              <a:t>North, Central, Southwest, Southeast.</a:t>
            </a:r>
          </a:p>
        </p:txBody>
      </p:sp>
    </p:spTree>
    <p:extLst>
      <p:ext uri="{BB962C8B-B14F-4D97-AF65-F5344CB8AC3E}">
        <p14:creationId xmlns:p14="http://schemas.microsoft.com/office/powerpoint/2010/main" val="87694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2652-3270-452B-AD4D-0B00A06F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Venue and Art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D21458-EEBE-4A2F-8F7C-79DF87C14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4027" y="817607"/>
            <a:ext cx="4056242" cy="4308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D4BE6-4079-494F-B9E4-BFE0C7B38230}"/>
              </a:ext>
            </a:extLst>
          </p:cNvPr>
          <p:cNvSpPr txBox="1"/>
          <p:nvPr/>
        </p:nvSpPr>
        <p:spPr>
          <a:xfrm>
            <a:off x="4835034" y="5126181"/>
            <a:ext cx="4674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four regions with art over-laid as black markers.</a:t>
            </a:r>
          </a:p>
        </p:txBody>
      </p:sp>
    </p:spTree>
    <p:extLst>
      <p:ext uri="{BB962C8B-B14F-4D97-AF65-F5344CB8AC3E}">
        <p14:creationId xmlns:p14="http://schemas.microsoft.com/office/powerpoint/2010/main" val="456804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6E81-509F-405E-A1F0-BA2D62DA9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spc="-100" dirty="0"/>
              <a:t>Tourist Walking Suggestions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B0CB75-15B0-4EEE-AAD4-C832DDF911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Each of the following four region walking maps is a link to the Google Maps source</a:t>
            </a:r>
          </a:p>
        </p:txBody>
      </p:sp>
    </p:spTree>
    <p:extLst>
      <p:ext uri="{BB962C8B-B14F-4D97-AF65-F5344CB8AC3E}">
        <p14:creationId xmlns:p14="http://schemas.microsoft.com/office/powerpoint/2010/main" val="338433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C4C36-51A6-485C-8127-73BC4377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 dirty="0"/>
              <a:t>Tourist Walking Suggestion: North Region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754D5A85-E501-4BB3-88D1-3B08AA871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068" r="1" b="11848"/>
          <a:stretch/>
        </p:blipFill>
        <p:spPr>
          <a:xfrm>
            <a:off x="1069847" y="484632"/>
            <a:ext cx="10637520" cy="35567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159831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54</TotalTime>
  <Words>473</Words>
  <Application>Microsoft Office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Corbel</vt:lpstr>
      <vt:lpstr>Wingdings 2</vt:lpstr>
      <vt:lpstr>Frame</vt:lpstr>
      <vt:lpstr>IBM + Coursera Capstone Project:</vt:lpstr>
      <vt:lpstr>Purpose</vt:lpstr>
      <vt:lpstr>Data</vt:lpstr>
      <vt:lpstr>Art Distribution</vt:lpstr>
      <vt:lpstr>Venue Category Distribution</vt:lpstr>
      <vt:lpstr>K-Means Clustering</vt:lpstr>
      <vt:lpstr>Overall Venue and Art Map</vt:lpstr>
      <vt:lpstr>Tourist Walking Suggestions</vt:lpstr>
      <vt:lpstr>Tourist Walking Suggestion: North Region</vt:lpstr>
      <vt:lpstr>Tourist Walking Suggestion: Central Region</vt:lpstr>
      <vt:lpstr>Tourist Walking Suggestion: Southwest Region</vt:lpstr>
      <vt:lpstr>Tourist Walking Suggestion: Southeast Region</vt:lpstr>
      <vt:lpstr>Venue Lists for Business Owners</vt:lpstr>
      <vt:lpstr>Conclusions</vt:lpstr>
      <vt:lpstr>Example: Ballard Ave NW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+ Coursera Capstone Project:</dc:title>
  <dc:creator>Mark Olazabal</dc:creator>
  <cp:lastModifiedBy>Mark Olazabal</cp:lastModifiedBy>
  <cp:revision>6</cp:revision>
  <dcterms:created xsi:type="dcterms:W3CDTF">2020-06-11T23:14:16Z</dcterms:created>
  <dcterms:modified xsi:type="dcterms:W3CDTF">2020-06-12T00:08:29Z</dcterms:modified>
</cp:coreProperties>
</file>